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96" r:id="rId3"/>
    <p:sldMasterId id="2147483708" r:id="rId4"/>
    <p:sldMasterId id="2147483743" r:id="rId5"/>
    <p:sldMasterId id="2147483773" r:id="rId6"/>
    <p:sldMasterId id="2147483791" r:id="rId7"/>
  </p:sldMasterIdLst>
  <p:notesMasterIdLst>
    <p:notesMasterId r:id="rId55"/>
  </p:notesMasterIdLst>
  <p:handoutMasterIdLst>
    <p:handoutMasterId r:id="rId56"/>
  </p:handoutMasterIdLst>
  <p:sldIdLst>
    <p:sldId id="628" r:id="rId8"/>
    <p:sldId id="629" r:id="rId9"/>
    <p:sldId id="645" r:id="rId10"/>
    <p:sldId id="654" r:id="rId11"/>
    <p:sldId id="655" r:id="rId12"/>
    <p:sldId id="656" r:id="rId13"/>
    <p:sldId id="641" r:id="rId14"/>
    <p:sldId id="648" r:id="rId15"/>
    <p:sldId id="652" r:id="rId16"/>
    <p:sldId id="649" r:id="rId17"/>
    <p:sldId id="573" r:id="rId18"/>
    <p:sldId id="611" r:id="rId19"/>
    <p:sldId id="612" r:id="rId20"/>
    <p:sldId id="650" r:id="rId21"/>
    <p:sldId id="643" r:id="rId22"/>
    <p:sldId id="666" r:id="rId23"/>
    <p:sldId id="644" r:id="rId24"/>
    <p:sldId id="618" r:id="rId25"/>
    <p:sldId id="619" r:id="rId26"/>
    <p:sldId id="667" r:id="rId27"/>
    <p:sldId id="642" r:id="rId28"/>
    <p:sldId id="602" r:id="rId29"/>
    <p:sldId id="609" r:id="rId30"/>
    <p:sldId id="324" r:id="rId31"/>
    <p:sldId id="528" r:id="rId32"/>
    <p:sldId id="604" r:id="rId33"/>
    <p:sldId id="610" r:id="rId34"/>
    <p:sldId id="669" r:id="rId35"/>
    <p:sldId id="631" r:id="rId36"/>
    <p:sldId id="634" r:id="rId37"/>
    <p:sldId id="637" r:id="rId38"/>
    <p:sldId id="647" r:id="rId39"/>
    <p:sldId id="668" r:id="rId40"/>
    <p:sldId id="490" r:id="rId41"/>
    <p:sldId id="491" r:id="rId42"/>
    <p:sldId id="500" r:id="rId43"/>
    <p:sldId id="469" r:id="rId44"/>
    <p:sldId id="501" r:id="rId45"/>
    <p:sldId id="323" r:id="rId46"/>
    <p:sldId id="586" r:id="rId47"/>
    <p:sldId id="588" r:id="rId48"/>
    <p:sldId id="479" r:id="rId49"/>
    <p:sldId id="322" r:id="rId50"/>
    <p:sldId id="504" r:id="rId51"/>
    <p:sldId id="670" r:id="rId52"/>
    <p:sldId id="607" r:id="rId53"/>
    <p:sldId id="621"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819AAD-FA63-487C-ACF0-D2F136D75CF9}" v="399" dt="2018-07-24T14:49:11.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19" autoAdjust="0"/>
    <p:restoredTop sz="59068" autoAdjust="0"/>
  </p:normalViewPr>
  <p:slideViewPr>
    <p:cSldViewPr snapToGrid="0">
      <p:cViewPr varScale="1">
        <p:scale>
          <a:sx n="69" d="100"/>
          <a:sy n="69" d="100"/>
        </p:scale>
        <p:origin x="618" y="45"/>
      </p:cViewPr>
      <p:guideLst>
        <p:guide orient="horz" pos="2160"/>
        <p:guide pos="3840"/>
      </p:guideLst>
    </p:cSldViewPr>
  </p:slideViewPr>
  <p:notesTextViewPr>
    <p:cViewPr>
      <p:scale>
        <a:sx n="1" d="1"/>
        <a:sy n="1" d="1"/>
      </p:scale>
      <p:origin x="0" y="0"/>
    </p:cViewPr>
  </p:notesTextViewPr>
  <p:sorterViewPr>
    <p:cViewPr varScale="1">
      <p:scale>
        <a:sx n="1" d="1"/>
        <a:sy n="1" d="1"/>
      </p:scale>
      <p:origin x="0" y="-8895"/>
    </p:cViewPr>
  </p:sorterViewPr>
  <p:notesViewPr>
    <p:cSldViewPr snapToGrid="0">
      <p:cViewPr varScale="1">
        <p:scale>
          <a:sx n="67" d="100"/>
          <a:sy n="67" d="100"/>
        </p:scale>
        <p:origin x="2266" y="77"/>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6.xml" Id="rId13" /><Relationship Type="http://schemas.openxmlformats.org/officeDocument/2006/relationships/slide" Target="slides/slide11.xml" Id="rId18" /><Relationship Type="http://schemas.openxmlformats.org/officeDocument/2006/relationships/slide" Target="slides/slide19.xml" Id="rId26" /><Relationship Type="http://schemas.openxmlformats.org/officeDocument/2006/relationships/slide" Target="slides/slide32.xml" Id="rId39" /><Relationship Type="http://schemas.openxmlformats.org/officeDocument/2006/relationships/slide" Target="slides/slide14.xml" Id="rId21" /><Relationship Type="http://schemas.openxmlformats.org/officeDocument/2006/relationships/slide" Target="slides/slide27.xml" Id="rId34" /><Relationship Type="http://schemas.openxmlformats.org/officeDocument/2006/relationships/slide" Target="slides/slide35.xml" Id="rId42" /><Relationship Type="http://schemas.openxmlformats.org/officeDocument/2006/relationships/slide" Target="slides/slide40.xml" Id="rId47" /><Relationship Type="http://schemas.openxmlformats.org/officeDocument/2006/relationships/slide" Target="slides/slide43.xml" Id="rId50" /><Relationship Type="http://schemas.openxmlformats.org/officeDocument/2006/relationships/notesMaster" Target="notesMasters/notesMaster1.xml" Id="rId55" /><Relationship Type="http://schemas.openxmlformats.org/officeDocument/2006/relationships/slideMaster" Target="slideMasters/slideMaster7.xml" Id="rId7" /><Relationship Type="http://schemas.openxmlformats.org/officeDocument/2006/relationships/slideMaster" Target="slideMasters/slideMaster2.xml" Id="rId2" /><Relationship Type="http://schemas.openxmlformats.org/officeDocument/2006/relationships/slide" Target="slides/slide9.xml" Id="rId16" /><Relationship Type="http://schemas.openxmlformats.org/officeDocument/2006/relationships/slide" Target="slides/slide13.xml" Id="rId20" /><Relationship Type="http://schemas.openxmlformats.org/officeDocument/2006/relationships/slide" Target="slides/slide22.xml" Id="rId29" /><Relationship Type="http://schemas.openxmlformats.org/officeDocument/2006/relationships/slide" Target="slides/slide34.xml" Id="rId41" /><Relationship Type="http://schemas.openxmlformats.org/officeDocument/2006/relationships/slide" Target="slides/slide47.xml" Id="rId54" /><Relationship Type="http://schemas.microsoft.com/office/2015/10/relationships/revisionInfo" Target="revisionInfo.xml" Id="rId62" /><Relationship Type="http://schemas.openxmlformats.org/officeDocument/2006/relationships/slideMaster" Target="slideMasters/slideMaster1.xml" Id="rId1" /><Relationship Type="http://schemas.openxmlformats.org/officeDocument/2006/relationships/slideMaster" Target="slideMasters/slideMaster6.xml" Id="rId6" /><Relationship Type="http://schemas.openxmlformats.org/officeDocument/2006/relationships/slide" Target="slides/slide4.xml" Id="rId11" /><Relationship Type="http://schemas.openxmlformats.org/officeDocument/2006/relationships/slide" Target="slides/slide17.xml" Id="rId24" /><Relationship Type="http://schemas.openxmlformats.org/officeDocument/2006/relationships/slide" Target="slides/slide25.xml" Id="rId32" /><Relationship Type="http://schemas.openxmlformats.org/officeDocument/2006/relationships/slide" Target="slides/slide30.xml" Id="rId37" /><Relationship Type="http://schemas.openxmlformats.org/officeDocument/2006/relationships/slide" Target="slides/slide33.xml" Id="rId40" /><Relationship Type="http://schemas.openxmlformats.org/officeDocument/2006/relationships/slide" Target="slides/slide38.xml" Id="rId45" /><Relationship Type="http://schemas.openxmlformats.org/officeDocument/2006/relationships/slide" Target="slides/slide46.xml" Id="rId53" /><Relationship Type="http://schemas.openxmlformats.org/officeDocument/2006/relationships/viewProps" Target="viewProps.xml" Id="rId58" /><Relationship Type="http://schemas.openxmlformats.org/officeDocument/2006/relationships/slideMaster" Target="slideMasters/slideMaster5.xml" Id="rId5" /><Relationship Type="http://schemas.openxmlformats.org/officeDocument/2006/relationships/slide" Target="slides/slide8.xml" Id="rId15" /><Relationship Type="http://schemas.openxmlformats.org/officeDocument/2006/relationships/slide" Target="slides/slide16.xml" Id="rId23" /><Relationship Type="http://schemas.openxmlformats.org/officeDocument/2006/relationships/slide" Target="slides/slide21.xml" Id="rId28" /><Relationship Type="http://schemas.openxmlformats.org/officeDocument/2006/relationships/slide" Target="slides/slide29.xml" Id="rId36" /><Relationship Type="http://schemas.openxmlformats.org/officeDocument/2006/relationships/slide" Target="slides/slide42.xml" Id="rId49" /><Relationship Type="http://schemas.openxmlformats.org/officeDocument/2006/relationships/presProps" Target="presProps.xml" Id="rId57" /><Relationship Type="http://schemas.openxmlformats.org/officeDocument/2006/relationships/slide" Target="slides/slide3.xml" Id="rId10" /><Relationship Type="http://schemas.openxmlformats.org/officeDocument/2006/relationships/slide" Target="slides/slide12.xml" Id="rId19" /><Relationship Type="http://schemas.openxmlformats.org/officeDocument/2006/relationships/slide" Target="slides/slide24.xml" Id="rId31" /><Relationship Type="http://schemas.openxmlformats.org/officeDocument/2006/relationships/slide" Target="slides/slide37.xml" Id="rId44" /><Relationship Type="http://schemas.openxmlformats.org/officeDocument/2006/relationships/slide" Target="slides/slide45.xml" Id="rId52" /><Relationship Type="http://schemas.openxmlformats.org/officeDocument/2006/relationships/tableStyles" Target="tableStyles.xml" Id="rId60" /><Relationship Type="http://schemas.openxmlformats.org/officeDocument/2006/relationships/slideMaster" Target="slideMasters/slideMaster4.xml" Id="rId4" /><Relationship Type="http://schemas.openxmlformats.org/officeDocument/2006/relationships/slide" Target="slides/slide2.xml" Id="rId9" /><Relationship Type="http://schemas.openxmlformats.org/officeDocument/2006/relationships/slide" Target="slides/slide7.xml" Id="rId14" /><Relationship Type="http://schemas.openxmlformats.org/officeDocument/2006/relationships/slide" Target="slides/slide15.xml" Id="rId22" /><Relationship Type="http://schemas.openxmlformats.org/officeDocument/2006/relationships/slide" Target="slides/slide20.xml" Id="rId27" /><Relationship Type="http://schemas.openxmlformats.org/officeDocument/2006/relationships/slide" Target="slides/slide23.xml" Id="rId30" /><Relationship Type="http://schemas.openxmlformats.org/officeDocument/2006/relationships/slide" Target="slides/slide28.xml" Id="rId35" /><Relationship Type="http://schemas.openxmlformats.org/officeDocument/2006/relationships/slide" Target="slides/slide36.xml" Id="rId43" /><Relationship Type="http://schemas.openxmlformats.org/officeDocument/2006/relationships/slide" Target="slides/slide41.xml" Id="rId48" /><Relationship Type="http://schemas.openxmlformats.org/officeDocument/2006/relationships/handoutMaster" Target="handoutMasters/handoutMaster1.xml" Id="rId56" /><Relationship Type="http://schemas.openxmlformats.org/officeDocument/2006/relationships/slide" Target="slides/slide1.xml" Id="rId8" /><Relationship Type="http://schemas.openxmlformats.org/officeDocument/2006/relationships/slide" Target="slides/slide44.xml" Id="rId51" /><Relationship Type="http://schemas.openxmlformats.org/officeDocument/2006/relationships/slideMaster" Target="slideMasters/slideMaster3.xml" Id="rId3" /><Relationship Type="http://schemas.openxmlformats.org/officeDocument/2006/relationships/slide" Target="slides/slide5.xml" Id="rId12" /><Relationship Type="http://schemas.openxmlformats.org/officeDocument/2006/relationships/slide" Target="slides/slide10.xml" Id="rId17" /><Relationship Type="http://schemas.openxmlformats.org/officeDocument/2006/relationships/slide" Target="slides/slide18.xml" Id="rId25" /><Relationship Type="http://schemas.openxmlformats.org/officeDocument/2006/relationships/slide" Target="slides/slide26.xml" Id="rId33" /><Relationship Type="http://schemas.openxmlformats.org/officeDocument/2006/relationships/slide" Target="slides/slide31.xml" Id="rId38" /><Relationship Type="http://schemas.openxmlformats.org/officeDocument/2006/relationships/slide" Target="slides/slide39.xml" Id="rId46" /><Relationship Type="http://schemas.openxmlformats.org/officeDocument/2006/relationships/theme" Target="theme/theme1.xml" Id="rId59" /></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7/24/2018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7/24/2018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03577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88583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335328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301058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1170265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7/24/2018 7:09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1824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2895097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2855312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413806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122813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88492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and ask if they have questions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29409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523406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7/24/2018 7:09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7/24/2018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58990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29</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7/24/2018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3</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425382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30</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31</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dirty="0"/>
          </a:p>
        </p:txBody>
      </p:sp>
    </p:spTree>
    <p:extLst>
      <p:ext uri="{BB962C8B-B14F-4D97-AF65-F5344CB8AC3E}">
        <p14:creationId xmlns:p14="http://schemas.microsoft.com/office/powerpoint/2010/main" val="1644703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4047271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34</a:t>
            </a:fld>
            <a:endParaRPr lang="en-US"/>
          </a:p>
        </p:txBody>
      </p:sp>
    </p:spTree>
    <p:extLst>
      <p:ext uri="{BB962C8B-B14F-4D97-AF65-F5344CB8AC3E}">
        <p14:creationId xmlns:p14="http://schemas.microsoft.com/office/powerpoint/2010/main" val="1989614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7/24/2018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842120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6480425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6217260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1365280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7/24/2018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2568788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On-Premises to On-Premises Failover</a:t>
            </a:r>
          </a:p>
          <a:p>
            <a:r>
              <a:rPr lang="en-US" dirty="0"/>
              <a:t>2. On-Premises to Azure Failover</a:t>
            </a:r>
          </a:p>
          <a:p>
            <a:r>
              <a:rPr lang="en-US" dirty="0"/>
              <a:t>3. Cloud to Cloud Failover</a:t>
            </a:r>
          </a:p>
          <a:p>
            <a:r>
              <a:rPr lang="en-US" dirty="0"/>
              <a:t>4. Azure to Azure Failover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7/24/2018 9:12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7/24/2018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73377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493680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3645051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344514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09188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through the investments of what MSFT/Azure sees as important for enterprise cloud management platform</a:t>
            </a:r>
          </a:p>
          <a:p>
            <a:pPr lvl="0"/>
            <a:r>
              <a:rPr lang="en-US"/>
              <a:t>The combination together is powerful. Truly integrated capabilities SaaS management and security.</a:t>
            </a:r>
          </a:p>
          <a:p>
            <a:pPr lvl="0"/>
            <a:r>
              <a:rPr lang="en-US"/>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a:t>Native Security and Management in Azure</a:t>
            </a:r>
            <a:endParaRPr lang="en-US"/>
          </a:p>
          <a:p>
            <a:pPr lvl="1"/>
            <a:r>
              <a:rPr lang="en-US"/>
              <a:t>Enterprise grade capabilities natively from the cloud provider Azure</a:t>
            </a:r>
          </a:p>
          <a:p>
            <a:pPr lvl="1"/>
            <a:r>
              <a:rPr lang="en-US"/>
              <a:t>Integrated and interconnected across data and experiences</a:t>
            </a:r>
          </a:p>
          <a:p>
            <a:pPr lvl="1"/>
            <a:r>
              <a:rPr lang="en-US"/>
              <a:t>Management capabilities included with the flexibility to increase or choose 3</a:t>
            </a:r>
            <a:r>
              <a:rPr lang="en-US" baseline="30000"/>
              <a:t>rd</a:t>
            </a:r>
            <a:r>
              <a:rPr lang="en-US"/>
              <a:t> party</a:t>
            </a:r>
          </a:p>
          <a:p>
            <a:pPr lvl="0"/>
            <a:endParaRPr lang="en-US"/>
          </a:p>
          <a:p>
            <a:pPr lvl="0"/>
            <a:r>
              <a:rPr lang="en-US"/>
              <a:t>Can make the point that for those familiar with OMS these were the foundation for what we now have natively within Azure.</a:t>
            </a:r>
          </a:p>
          <a:p>
            <a:endParaRPr lang="en-US"/>
          </a:p>
          <a:p>
            <a:r>
              <a:rPr lang="en-US"/>
              <a:t>5 main areas:</a:t>
            </a:r>
          </a:p>
          <a:p>
            <a:pPr marL="232943" indent="-232943">
              <a:buAutoNum type="arabicPeriod"/>
            </a:pPr>
            <a:r>
              <a:rPr lang="en-US" b="1"/>
              <a:t>Secure: </a:t>
            </a:r>
            <a:r>
              <a:rPr lang="en-US"/>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a:t>Protect: </a:t>
            </a:r>
            <a:r>
              <a:rPr lang="en-US"/>
              <a:t>Your VMs and applications in the cloud need to be backed up and protected in the event of data loss. With disaster recovery from on-prem to the cloud, or from one cloud to another, you can avoid downtime and keep your applications up and running.</a:t>
            </a:r>
          </a:p>
          <a:p>
            <a:pPr marL="232943" indent="-232943">
              <a:buAutoNum type="arabicPeriod"/>
            </a:pPr>
            <a:r>
              <a:rPr lang="en-US" b="1"/>
              <a:t>Monitor: </a:t>
            </a:r>
            <a:r>
              <a:rPr lang="en-US"/>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a:t>Configure: </a:t>
            </a:r>
            <a:r>
              <a:rPr lang="en-US"/>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a:t>Govern: </a:t>
            </a:r>
            <a:r>
              <a:rPr lang="en-US" b="0"/>
              <a:t>Many customers need a way to look across cloud resources to assess and enforce enterprise-wide standards and policy compliance for security and management. In addition, they need to manage and monitor costs for the cloud. We recently acquired Cloudyn, a multi-cloud cost management solution to help our customers with this challenge. </a:t>
            </a:r>
            <a:endParaRPr lang="en-US" b="1"/>
          </a:p>
          <a:p>
            <a:endParaRPr lang="en-US"/>
          </a:p>
          <a:p>
            <a:endParaRPr lang="en-US"/>
          </a:p>
        </p:txBody>
      </p:sp>
      <p:sp>
        <p:nvSpPr>
          <p:cNvPr id="4" name="Slide Number Placeholder 3"/>
          <p:cNvSpPr>
            <a:spLocks noGrp="1"/>
          </p:cNvSpPr>
          <p:nvPr>
            <p:ph type="sldNum" sz="quarter" idx="10"/>
          </p:nvPr>
        </p:nvSpPr>
        <p:spPr/>
        <p:txBody>
          <a:bodyPr/>
          <a:lstStyle/>
          <a:p>
            <a:fld id="{7EF46881-0CD0-4730-B19B-096431EF232C}" type="slidenum">
              <a:rPr lang="en-US" smtClean="0"/>
              <a:t>9</a:t>
            </a:fld>
            <a:endParaRPr lang="en-US"/>
          </a:p>
        </p:txBody>
      </p:sp>
    </p:spTree>
    <p:extLst>
      <p:ext uri="{BB962C8B-B14F-4D97-AF65-F5344CB8AC3E}">
        <p14:creationId xmlns:p14="http://schemas.microsoft.com/office/powerpoint/2010/main" val="10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emf"/><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7.xml"/><Relationship Id="rId5" Type="http://schemas.openxmlformats.org/officeDocument/2006/relationships/image" Target="../media/image33.png"/><Relationship Id="rId4" Type="http://schemas.microsoft.com/office/2007/relationships/hdphoto" Target="../media/hdphoto2.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24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49442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743441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8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836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843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41314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0081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1729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37855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7/24/2018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31042026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581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6725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27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8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56662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2169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89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8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260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99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922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564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2082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364020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16977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954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92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71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15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229365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373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6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394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82678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570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693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6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3873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36051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515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9365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5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184960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049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79469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01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7170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2922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324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5228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041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7563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3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7/24/2018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1399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913675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979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316564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27942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28223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407570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03375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9343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95452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0175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24.07.2018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38548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2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42979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100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853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538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8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42765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150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931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9146729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702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034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303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4542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7736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453539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10744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99708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896954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403347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7639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522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38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3857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967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6545315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23922674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94708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771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defTabSz="914400">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282212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20949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2926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37067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793368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342905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64477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47415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1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9760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312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811432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2074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4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601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04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26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7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405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410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7433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theme" Target="../theme/theme4.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15.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image" Target="../media/image19.emf"/><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theme" Target="../theme/theme7.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6" r:id="rId19"/>
    <p:sldLayoutId id="2147483678" r:id="rId20"/>
    <p:sldLayoutId id="2147483679" r:id="rId21"/>
    <p:sldLayoutId id="214748380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7/24/2018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7408856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24.07.2018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898915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00"/>
            <a:fld id="{27258FFF-F925-446B-8502-81C933981705}" type="slidenum">
              <a:rPr>
                <a:gradFill>
                  <a:gsLst>
                    <a:gs pos="2239">
                      <a:srgbClr val="505050"/>
                    </a:gs>
                    <a:gs pos="11940">
                      <a:srgbClr val="505050"/>
                    </a:gs>
                  </a:gsLst>
                  <a:lin ang="5400000" scaled="0"/>
                </a:gradFill>
              </a:rPr>
              <a:pPr defTabSz="914400"/>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14672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11203110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6765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80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15052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9.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11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1.xml"/><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chef.io/solutions/windows/" TargetMode="External"/><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4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emf"/><Relationship Id="rId9"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43.xml"/><Relationship Id="rId4" Type="http://schemas.openxmlformats.org/officeDocument/2006/relationships/hyperlink" Target="https://docs.microsoft.com/en-us/azure/logic-apps/logic-apps-what-are-logic-app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png"/><Relationship Id="rId7" Type="http://schemas.openxmlformats.org/officeDocument/2006/relationships/image" Target="../media/image92.emf"/><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91.emf"/><Relationship Id="rId11" Type="http://schemas.microsoft.com/office/2007/relationships/hdphoto" Target="../media/hdphoto5.wdp"/><Relationship Id="rId5" Type="http://schemas.openxmlformats.org/officeDocument/2006/relationships/image" Target="../media/image90.emf"/><Relationship Id="rId10" Type="http://schemas.openxmlformats.org/officeDocument/2006/relationships/image" Target="../media/image95.png"/><Relationship Id="rId4" Type="http://schemas.openxmlformats.org/officeDocument/2006/relationships/image" Target="../media/image89.emf"/><Relationship Id="rId9"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85.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Operations (10-15%)</a:t>
            </a:r>
          </a:p>
        </p:txBody>
      </p:sp>
      <p:sp>
        <p:nvSpPr>
          <p:cNvPr id="3" name="Content Placeholder 2"/>
          <p:cNvSpPr>
            <a:spLocks noGrp="1"/>
          </p:cNvSpPr>
          <p:nvPr>
            <p:ph idx="1"/>
          </p:nvPr>
        </p:nvSpPr>
        <p:spPr>
          <a:xfrm>
            <a:off x="322117" y="1825625"/>
            <a:ext cx="11689773" cy="4793384"/>
          </a:xfrm>
        </p:spPr>
        <p:txBody>
          <a:bodyPr>
            <a:normAutofit fontScale="92500" lnSpcReduction="1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p:txBody>
      </p:sp>
    </p:spTree>
    <p:extLst>
      <p:ext uri="{BB962C8B-B14F-4D97-AF65-F5344CB8AC3E}">
        <p14:creationId xmlns:p14="http://schemas.microsoft.com/office/powerpoint/2010/main" val="152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695746690"/>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369766553"/>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fontScale="92500"/>
          </a:bodyPr>
          <a:lstStyle/>
          <a:p>
            <a:r>
              <a:rPr lang="en-US" dirty="0"/>
              <a:t>-Detect and diagnose issues in Web apps and services</a:t>
            </a:r>
          </a:p>
          <a:p>
            <a:r>
              <a:rPr lang="en-US" dirty="0"/>
              <a:t>-Alerts through email or webhooks</a:t>
            </a:r>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505224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55103656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 platform monitoring and alerting strategy</a:t>
            </a:r>
          </a:p>
        </p:txBody>
      </p:sp>
    </p:spTree>
    <p:extLst>
      <p:ext uri="{BB962C8B-B14F-4D97-AF65-F5344CB8AC3E}">
        <p14:creationId xmlns:p14="http://schemas.microsoft.com/office/powerpoint/2010/main" val="4168300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a:t>
            </a:r>
            <a:endParaRPr lang="en-US" dirty="0"/>
          </a:p>
        </p:txBody>
      </p:sp>
      <p:sp>
        <p:nvSpPr>
          <p:cNvPr id="3" name="Content Placeholder 2"/>
          <p:cNvSpPr>
            <a:spLocks noGrp="1"/>
          </p:cNvSpPr>
          <p:nvPr>
            <p:ph idx="1"/>
          </p:nvPr>
        </p:nvSpPr>
        <p:spPr>
          <a:xfrm>
            <a:off x="201591" y="1231901"/>
            <a:ext cx="11197929" cy="4933487"/>
          </a:xfrm>
        </p:spPr>
        <p:txBody>
          <a:bodyPr>
            <a:normAutofit/>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br>
              <a:rPr lang="en-US" dirty="0"/>
            </a:br>
            <a:r>
              <a:rPr lang="en-US" sz="2000" dirty="0">
                <a:hlinkClick r:id="rId3"/>
              </a:rPr>
              <a:t>https://azure.microsoft.com/en-us/support/legal/sla/summary/</a:t>
            </a:r>
            <a:r>
              <a:rPr lang="en-US" dirty="0"/>
              <a:t> </a:t>
            </a:r>
          </a:p>
          <a:p>
            <a:endParaRPr lang="en-US" dirty="0"/>
          </a:p>
        </p:txBody>
      </p:sp>
    </p:spTree>
    <p:extLst>
      <p:ext uri="{BB962C8B-B14F-4D97-AF65-F5344CB8AC3E}">
        <p14:creationId xmlns:p14="http://schemas.microsoft.com/office/powerpoint/2010/main" val="18982316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46" y="718171"/>
            <a:ext cx="8098173" cy="542165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r>
              <a:rPr lang="en-US" dirty="0"/>
              <a:t>https://docs.microsoft.com/en-us/azure/security-center/security-center-intro</a:t>
            </a:r>
          </a:p>
        </p:txBody>
      </p:sp>
      <p:sp>
        <p:nvSpPr>
          <p:cNvPr id="5" name="Title 1">
            <a:extLst>
              <a:ext uri="{FF2B5EF4-FFF2-40B4-BE49-F238E27FC236}">
                <a16:creationId xmlns:a16="http://schemas.microsoft.com/office/drawing/2014/main" id="{AACAF54B-527F-4AD1-8CCF-EEA291746BAE}"/>
              </a:ext>
            </a:extLst>
          </p:cNvPr>
          <p:cNvSpPr txBox="1">
            <a:spLocks/>
          </p:cNvSpPr>
          <p:nvPr/>
        </p:nvSpPr>
        <p:spPr>
          <a:xfrm>
            <a:off x="494323" y="553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Security Center</a:t>
            </a:r>
          </a:p>
        </p:txBody>
      </p:sp>
    </p:spTree>
    <p:extLst>
      <p:ext uri="{BB962C8B-B14F-4D97-AF65-F5344CB8AC3E}">
        <p14:creationId xmlns:p14="http://schemas.microsoft.com/office/powerpoint/2010/main" val="31908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 Analytics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2627970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Analytics – Everything in one place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406181883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3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B60-9527-412A-B5F5-04FAFB55A710}"/>
              </a:ext>
            </a:extLst>
          </p:cNvPr>
          <p:cNvSpPr>
            <a:spLocks noGrp="1"/>
          </p:cNvSpPr>
          <p:nvPr>
            <p:ph type="title"/>
          </p:nvPr>
        </p:nvSpPr>
        <p:spPr/>
        <p:txBody>
          <a:bodyPr/>
          <a:lstStyle/>
          <a:p>
            <a:r>
              <a:rPr lang="en-US" dirty="0"/>
              <a:t>Demo – Application Insight, Azure Security Center and Log Analytics</a:t>
            </a:r>
          </a:p>
        </p:txBody>
      </p:sp>
    </p:spTree>
    <p:extLst>
      <p:ext uri="{BB962C8B-B14F-4D97-AF65-F5344CB8AC3E}">
        <p14:creationId xmlns:p14="http://schemas.microsoft.com/office/powerpoint/2010/main" val="359286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an operations automation strategy</a:t>
            </a:r>
          </a:p>
        </p:txBody>
      </p:sp>
    </p:spTree>
    <p:extLst>
      <p:ext uri="{BB962C8B-B14F-4D97-AF65-F5344CB8AC3E}">
        <p14:creationId xmlns:p14="http://schemas.microsoft.com/office/powerpoint/2010/main" val="85085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20000"/>
          </a:bodyPr>
          <a:lstStyle/>
          <a:p>
            <a:r>
              <a:rPr lang="en-US" dirty="0"/>
              <a:t>-Monitoring Configurations</a:t>
            </a:r>
          </a:p>
          <a:p>
            <a:r>
              <a:rPr lang="en-US" dirty="0"/>
              <a:t>-Update Management</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configuration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configuration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Update Management</a:t>
            </a:r>
          </a:p>
        </p:txBody>
      </p:sp>
      <p:sp>
        <p:nvSpPr>
          <p:cNvPr id="6" name="Text Placeholder 5"/>
          <p:cNvSpPr>
            <a:spLocks noGrp="1"/>
          </p:cNvSpPr>
          <p:nvPr>
            <p:ph type="body" sz="quarter" idx="11"/>
          </p:nvPr>
        </p:nvSpPr>
        <p:spPr>
          <a:xfrm>
            <a:off x="352368" y="1383458"/>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Single pane of glass for all Windows and Linux servers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Manage security updates across all data centers, on-prem and cloud</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Manages the deployment and reporting of security updates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Integrates with SCCM and Linux Repo’s for content management</a:t>
            </a:r>
            <a:endParaRPr lang="en-US" sz="1561" dirty="0">
              <a:solidFill>
                <a:srgbClr val="000000"/>
              </a:solidFill>
              <a:latin typeface="Calibri" panose="020F0502020204030204" pitchFamily="34" charset="0"/>
              <a:cs typeface="Calibri" panose="020F0502020204030204" pitchFamily="34" charset="0"/>
            </a:endParaRP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Integrated with Log Analytics and Power BI for reporting</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End points connect back to Update Management to report compliance levels daily</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6845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5256702" y="6299954"/>
            <a:ext cx="6715941" cy="461665"/>
          </a:xfrm>
          <a:prstGeom prst="rect">
            <a:avLst/>
          </a:prstGeom>
        </p:spPr>
        <p:txBody>
          <a:bodyPr wrap="none">
            <a:spAutoFit/>
          </a:bodyPr>
          <a:lstStyle/>
          <a:p>
            <a:r>
              <a:rPr lang="en-US" sz="2400" dirty="0"/>
              <a:t>https://docs.microsoft.com/en-us/azure/event-grid/</a:t>
            </a:r>
          </a:p>
        </p:txBody>
      </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8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Balance of responsibility </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architectures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Design for high-availability</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Leverage Microsoft resources</a:t>
            </a:r>
          </a:p>
          <a:p>
            <a:pPr defTabSz="932472" fontAlgn="base">
              <a:lnSpc>
                <a:spcPct val="90000"/>
              </a:lnSpc>
              <a:spcBef>
                <a:spcPct val="0"/>
              </a:spcBef>
              <a:spcAft>
                <a:spcPct val="0"/>
              </a:spcAft>
              <a:defRPr/>
            </a:pPr>
            <a:br>
              <a:rPr lang="en-US" sz="2400" kern="0" dirty="0">
                <a:solidFill>
                  <a:srgbClr val="505050"/>
                </a:solidFill>
                <a:ea typeface="Segoe UI" pitchFamily="34" charset="0"/>
                <a:cs typeface="Segoe UI" pitchFamily="34" charset="0"/>
              </a:rPr>
            </a:br>
            <a:endParaRPr lang="en-US" sz="2000" kern="0" dirty="0">
              <a:solidFill>
                <a:srgbClr val="505050"/>
              </a:solidFill>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2000" kern="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Proactive and reactive support </a:t>
            </a:r>
          </a:p>
          <a:p>
            <a:pPr defTabSz="932472" fontAlgn="base">
              <a:lnSpc>
                <a:spcPct val="90000"/>
              </a:lnSpc>
              <a:spcBef>
                <a:spcPct val="0"/>
              </a:spcBef>
              <a:spcAft>
                <a:spcPct val="0"/>
              </a:spcAft>
              <a:defRPr/>
            </a:pPr>
            <a:endParaRPr lang="en-US" sz="2400" kern="0">
              <a:solidFill>
                <a:srgbClr val="505050"/>
              </a:solidFill>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2400" kern="0" dirty="0">
              <a:solidFill>
                <a:srgbClr val="505050"/>
              </a:solidFill>
              <a:ea typeface="Segoe UI" pitchFamily="34" charset="0"/>
              <a:cs typeface="Segoe UI" pitchFamily="34" charset="0"/>
            </a:endParaRPr>
          </a:p>
          <a:p>
            <a:pPr defTabSz="932472" fontAlgn="base">
              <a:lnSpc>
                <a:spcPct val="90000"/>
              </a:lnSpc>
              <a:spcBef>
                <a:spcPct val="0"/>
              </a:spcBef>
              <a:spcAft>
                <a:spcPct val="0"/>
              </a:spcAft>
              <a:defRPr/>
            </a:pPr>
            <a:r>
              <a:rPr lang="en-US" sz="20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624376" y="3701887"/>
            <a:ext cx="913087" cy="600539"/>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6469937" cy="4422488"/>
          </a:xfrm>
          <a:prstGeom prst="rect">
            <a:avLst/>
          </a:prstGeom>
        </p:spPr>
      </p:pic>
      <p:sp>
        <p:nvSpPr>
          <p:cNvPr id="2" name="Title 1"/>
          <p:cNvSpPr>
            <a:spLocks noGrp="1"/>
          </p:cNvSpPr>
          <p:nvPr>
            <p:ph type="title"/>
          </p:nvPr>
        </p:nvSpPr>
        <p:spPr/>
        <p:txBody>
          <a:bodyPr/>
          <a:lstStyle/>
          <a:p>
            <a:r>
              <a:rPr lang="en-US" dirty="0"/>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2321934" y="6059176"/>
            <a:ext cx="6096000" cy="646331"/>
          </a:xfrm>
          <a:prstGeom prst="rect">
            <a:avLst/>
          </a:prstGeom>
        </p:spPr>
        <p:txBody>
          <a:bodyPr>
            <a:spAutoFit/>
          </a:bodyPr>
          <a:lstStyle/>
          <a:p>
            <a:r>
              <a:rPr lang="en-US" dirty="0">
                <a:hlinkClick r:id="rId4"/>
              </a:rPr>
              <a:t>https://docs.microsoft.com/en-us/azure/logic-apps/logic-apps-what-are-logic-apps</a:t>
            </a:r>
            <a:endParaRPr lang="en-US" dirty="0"/>
          </a:p>
        </p:txBody>
      </p:sp>
    </p:spTree>
    <p:extLst>
      <p:ext uri="{BB962C8B-B14F-4D97-AF65-F5344CB8AC3E}">
        <p14:creationId xmlns:p14="http://schemas.microsoft.com/office/powerpoint/2010/main" val="133737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Event Grid and Logic Apps</a:t>
            </a:r>
          </a:p>
        </p:txBody>
      </p:sp>
    </p:spTree>
    <p:extLst>
      <p:ext uri="{BB962C8B-B14F-4D97-AF65-F5344CB8AC3E}">
        <p14:creationId xmlns:p14="http://schemas.microsoft.com/office/powerpoint/2010/main" val="1996086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3" name="Rectangle 2">
            <a:extLst>
              <a:ext uri="{FF2B5EF4-FFF2-40B4-BE49-F238E27FC236}">
                <a16:creationId xmlns:a16="http://schemas.microsoft.com/office/drawing/2014/main" id="{FBBC3E18-E875-4469-9AAA-14BF1307802F}"/>
              </a:ext>
            </a:extLst>
          </p:cNvPr>
          <p:cNvSpPr/>
          <p:nvPr/>
        </p:nvSpPr>
        <p:spPr>
          <a:xfrm>
            <a:off x="4268535" y="2377266"/>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8254339" y="2377267"/>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264845" y="2377266"/>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4531636" y="2598065"/>
            <a:ext cx="3691733"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8449613" y="2598065"/>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599323" y="2598064"/>
            <a:ext cx="3268339"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4531636"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8449613"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500157" y="305683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4531636" y="3099237"/>
            <a:ext cx="3151243" cy="1856919"/>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8540306" y="3114227"/>
            <a:ext cx="3201045"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599324" y="3121010"/>
            <a:ext cx="3070303"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8449613" y="5344774"/>
            <a:ext cx="3395624" cy="353943"/>
          </a:xfrm>
          <a:prstGeom prst="rect">
            <a:avLst/>
          </a:prstGeom>
          <a:noFill/>
        </p:spPr>
        <p:txBody>
          <a:bodyPr wrap="square" rtlCol="0">
            <a:spAutoFit/>
          </a:bodyPr>
          <a:lstStyle/>
          <a:p>
            <a:pPr defTabSz="1218996">
              <a:spcAft>
                <a:spcPts val="800"/>
              </a:spcAft>
            </a:pPr>
            <a:r>
              <a:rPr lang="en-US" sz="1700" kern="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4531635" y="5318877"/>
            <a:ext cx="2859434" cy="369332"/>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http://aka.ms/azureadvisor/</a:t>
            </a:r>
          </a:p>
        </p:txBody>
      </p:sp>
      <p:sp>
        <p:nvSpPr>
          <p:cNvPr id="17" name="TextBox 16">
            <a:extLst>
              <a:ext uri="{FF2B5EF4-FFF2-40B4-BE49-F238E27FC236}">
                <a16:creationId xmlns:a16="http://schemas.microsoft.com/office/drawing/2014/main" id="{E6F87D49-97BA-4DA3-A0F8-424CAEAA3479}"/>
              </a:ext>
            </a:extLst>
          </p:cNvPr>
          <p:cNvSpPr txBox="1"/>
          <p:nvPr/>
        </p:nvSpPr>
        <p:spPr>
          <a:xfrm>
            <a:off x="599325" y="5316209"/>
            <a:ext cx="3070303" cy="369332"/>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AA7F-013D-4F31-BC73-890159997A48}"/>
              </a:ext>
            </a:extLst>
          </p:cNvPr>
          <p:cNvSpPr>
            <a:spLocks noGrp="1"/>
          </p:cNvSpPr>
          <p:nvPr>
            <p:ph type="title"/>
          </p:nvPr>
        </p:nvSpPr>
        <p:spPr/>
        <p:txBody>
          <a:bodyPr>
            <a:normAutofit fontScale="90000"/>
          </a:bodyPr>
          <a:lstStyle/>
          <a:p>
            <a:endParaRPr lang="en-US" dirty="0"/>
          </a:p>
        </p:txBody>
      </p:sp>
      <p:sp>
        <p:nvSpPr>
          <p:cNvPr id="3" name="Text Placeholder 2">
            <a:extLst>
              <a:ext uri="{FF2B5EF4-FFF2-40B4-BE49-F238E27FC236}">
                <a16:creationId xmlns:a16="http://schemas.microsoft.com/office/drawing/2014/main" id="{BC187CE6-447F-4D09-B9E4-81D486E17F82}"/>
              </a:ext>
            </a:extLst>
          </p:cNvPr>
          <p:cNvSpPr>
            <a:spLocks noGrp="1"/>
          </p:cNvSpPr>
          <p:nvPr>
            <p:ph type="body" sz="quarter" idx="11"/>
          </p:nvPr>
        </p:nvSpPr>
        <p:spPr/>
        <p:txBody>
          <a:bodyPr/>
          <a:lstStyle/>
          <a:p>
            <a:r>
              <a:rPr lang="en-US" dirty="0"/>
              <a:t>-Read documentation</a:t>
            </a:r>
          </a:p>
          <a:p>
            <a:r>
              <a:rPr lang="en-US" dirty="0"/>
              <a:t>-Product Tutorials</a:t>
            </a:r>
          </a:p>
          <a:p>
            <a:r>
              <a:rPr lang="en-US" dirty="0"/>
              <a:t>-Link to real world scenarios</a:t>
            </a:r>
          </a:p>
          <a:p>
            <a:r>
              <a:rPr lang="en-US" dirty="0"/>
              <a:t>-Learn Log Analytics </a:t>
            </a:r>
            <a:r>
              <a:rPr lang="en-US"/>
              <a:t>query language</a:t>
            </a:r>
            <a:endParaRPr lang="en-US" dirty="0"/>
          </a:p>
        </p:txBody>
      </p:sp>
    </p:spTree>
    <p:extLst>
      <p:ext uri="{BB962C8B-B14F-4D97-AF65-F5344CB8AC3E}">
        <p14:creationId xmlns:p14="http://schemas.microsoft.com/office/powerpoint/2010/main" val="4664436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lstStyle/>
          <a:p>
            <a:r>
              <a:rPr lang="en-US" dirty="0"/>
              <a:t>Microsoft Products and Services – Platform Services</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318979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lstStyle/>
          <a:p>
            <a:r>
              <a:rPr lang="en-US" dirty="0"/>
              <a:t>Microsoft Products and Services – Application / Infra</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20603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317247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4991" y="1736430"/>
            <a:ext cx="3238507" cy="3187109"/>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525" y="3260947"/>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884" y="1491392"/>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2215" y="5699254"/>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065" y="3260947"/>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168" y="1491392"/>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2970" y="2069485"/>
            <a:ext cx="2528653" cy="25290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7118" y="1785712"/>
            <a:ext cx="2096505"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6267" y="3580548"/>
            <a:ext cx="1766030"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4155" y="1785712"/>
            <a:ext cx="1924727" cy="715916"/>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40549" y="3580549"/>
            <a:ext cx="2048607" cy="1180658"/>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9097" y="3479522"/>
            <a:ext cx="717140" cy="71724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685" y="1646775"/>
            <a:ext cx="717140" cy="71724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6237" y="3530419"/>
            <a:ext cx="800288" cy="307724"/>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1890" y="3530419"/>
            <a:ext cx="729491" cy="307726"/>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506" y="1760864"/>
            <a:ext cx="999378"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201" y="1760864"/>
            <a:ext cx="996484"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3" y="5435602"/>
            <a:ext cx="528" cy="263652"/>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570" y="3479522"/>
            <a:ext cx="717140" cy="71724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366" y="1646775"/>
            <a:ext cx="717140" cy="71724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41" y="4718360"/>
            <a:ext cx="717140" cy="71724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386"/>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9" tIns="44819" rIns="89639" bIns="44819" numCol="1" anchor="t" anchorCtr="0" compatLnSpc="1">
            <a:prstTxWarp prst="textNoShape">
              <a:avLst/>
            </a:prstTxWarp>
          </a:bodyPr>
          <a:lstStyle/>
          <a:p>
            <a:pPr defTabSz="914367"/>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12"/>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600" kern="0" spc="0">
                <a:solidFill>
                  <a:schemeClr val="accent1"/>
                </a:solidFill>
                <a:latin typeface="Segoe UI Semilight"/>
                <a:cs typeface="Segoe UI Semilight" panose="020B0402040204020203" pitchFamily="34" charset="0"/>
              </a:rPr>
              <a:t>Microsoft Azure</a:t>
            </a:r>
            <a:endParaRPr lang="en-US" sz="16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4704686" y="6257130"/>
            <a:ext cx="2723792"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770" y="6040060"/>
            <a:ext cx="3035544"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7.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14351</TotalTime>
  <Words>6114</Words>
  <Application>Microsoft Office PowerPoint</Application>
  <PresentationFormat>Widescreen</PresentationFormat>
  <Paragraphs>714</Paragraphs>
  <Slides>47</Slides>
  <Notes>46</Notes>
  <HiddenSlides>7</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47</vt:i4>
      </vt:variant>
    </vt:vector>
  </HeadingPairs>
  <TitlesOfParts>
    <vt:vector size="69" baseType="lpstr">
      <vt:lpstr>Arial</vt:lpstr>
      <vt:lpstr>Calibri</vt:lpstr>
      <vt:lpstr>Calibri Light</vt:lpstr>
      <vt:lpstr>Consolas</vt:lpstr>
      <vt:lpstr>Courier New</vt:lpstr>
      <vt:lpstr>Mangal</vt:lpstr>
      <vt:lpstr>Segoe Pro</vt:lpstr>
      <vt:lpstr>Segoe Semibold</vt:lpstr>
      <vt:lpstr>Segoe UI</vt:lpstr>
      <vt:lpstr>Segoe UI (Body)</vt:lpstr>
      <vt:lpstr>Segoe UI Bold</vt:lpstr>
      <vt:lpstr>Segoe UI Light</vt:lpstr>
      <vt:lpstr>Segoe UI Semibold</vt:lpstr>
      <vt:lpstr>Segoe UI Semilight</vt:lpstr>
      <vt:lpstr>Wingdings</vt:lpstr>
      <vt:lpstr>Office Theme</vt:lpstr>
      <vt:lpstr>1_Office Theme</vt:lpstr>
      <vt:lpstr>2_Office Theme</vt:lpstr>
      <vt:lpstr>1_Server and Cloud 2013</vt:lpstr>
      <vt:lpstr>2_COLOR TEMPLATE</vt:lpstr>
      <vt:lpstr>5-50111_Build 2017_LIGHT GRAY TEMPLATE</vt:lpstr>
      <vt:lpstr>Connect_2016_Template_Light</vt:lpstr>
      <vt:lpstr>Design for Operations (10-15%)</vt:lpstr>
      <vt:lpstr>PowerPoint Presentation</vt:lpstr>
      <vt:lpstr>Azure is a cloud partnership</vt:lpstr>
      <vt:lpstr>Monitoring and Alerting</vt:lpstr>
      <vt:lpstr>Microsoft Products and Services – Platform Services</vt:lpstr>
      <vt:lpstr>Microsoft Products and Services – Application / Infra</vt:lpstr>
      <vt:lpstr>Microsoft Product and Services - Shared</vt:lpstr>
      <vt:lpstr>What does visibility mean to you?</vt:lpstr>
      <vt:lpstr>Full set of cloud management capabilities</vt:lpstr>
      <vt:lpstr>Azure Application Insights</vt:lpstr>
      <vt:lpstr>Application Insights</vt:lpstr>
      <vt:lpstr>Application Map (Insights)</vt:lpstr>
      <vt:lpstr>Application Map (Insights)</vt:lpstr>
      <vt:lpstr>Application Insights Ecosystem</vt:lpstr>
      <vt:lpstr>Design a platform monitoring and alerting strategy</vt:lpstr>
      <vt:lpstr>Azure Monitor</vt:lpstr>
      <vt:lpstr>PowerPoint Presentation</vt:lpstr>
      <vt:lpstr>Azure Log Analytics</vt:lpstr>
      <vt:lpstr>Log Analytics – Everything in one place</vt:lpstr>
      <vt:lpstr>Demo – Application Insight, Azure Security Center and Log Analytics</vt:lpstr>
      <vt:lpstr>Design an operations automation strategy</vt:lpstr>
      <vt:lpstr>PowerPoint Presentation</vt:lpstr>
      <vt:lpstr>Azure Automation Use Cases</vt:lpstr>
      <vt:lpstr>Azure Automation</vt:lpstr>
      <vt:lpstr>Which to use?   All can be used with Windows &amp; Linux</vt:lpstr>
      <vt:lpstr>Desired State Configuration (DSC)</vt:lpstr>
      <vt:lpstr>Hybrid Azure Automation - DSC</vt:lpstr>
      <vt:lpstr>Update Management</vt:lpstr>
      <vt:lpstr>Azure Event Grid</vt:lpstr>
      <vt:lpstr>Manage all events in one place</vt:lpstr>
      <vt:lpstr>Scenarios</vt:lpstr>
      <vt:lpstr>Azure Logic Apps</vt:lpstr>
      <vt:lpstr>Demo- Event Grid and Logic Apps</vt:lpstr>
      <vt:lpstr>Azure Backup Key Workloads</vt:lpstr>
      <vt:lpstr>How It Works: Azure Backup Server </vt:lpstr>
      <vt:lpstr>PowerPoint Presentation</vt:lpstr>
      <vt:lpstr>Backup Schedule &amp; Retention Policy</vt:lpstr>
      <vt:lpstr>Cancelling Schedule and Removing Backups</vt:lpstr>
      <vt:lpstr>Disaster Recovery Capabilities &amp; Use Cases</vt:lpstr>
      <vt:lpstr>PowerPoint Presentation</vt:lpstr>
      <vt:lpstr>Azure Site Recovery support matrix *</vt:lpstr>
      <vt:lpstr>PowerPoint Presentation</vt:lpstr>
      <vt:lpstr>Azure BC/DR Capabilities &amp; Use Cases</vt:lpstr>
      <vt:lpstr>PowerPoint Presentation</vt:lpstr>
      <vt:lpstr>PowerPoint Presentation</vt:lpstr>
      <vt:lpstr>Create a standalone Azure Automation account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Brady Randolph</cp:lastModifiedBy>
  <cp:revision>269</cp:revision>
  <dcterms:created xsi:type="dcterms:W3CDTF">2015-09-15T13:10:44Z</dcterms:created>
  <dcterms:modified xsi:type="dcterms:W3CDTF">2018-07-24T14:49:12Z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